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01" r:id="rId15"/>
    <p:sldId id="305" r:id="rId16"/>
    <p:sldId id="303" r:id="rId17"/>
    <p:sldId id="304" r:id="rId18"/>
    <p:sldId id="298" r:id="rId19"/>
    <p:sldId id="302" r:id="rId20"/>
    <p:sldId id="28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FD27E-90F0-DF91-BC0E-3EB7CB07E061}" v="146" dt="2024-04-08T14:20:00.832"/>
    <p1510:client id="{134EE4FC-FA45-14D3-D223-2F8A1E9A8B07}" v="56" dt="2024-04-08T14:30:05.865"/>
    <p1510:client id="{B1FB3C30-6959-53DB-BF53-AE33C6D0897A}" v="10" dt="2024-04-08T14:29:49.738"/>
    <p1510:client id="{BC612E4F-5FF2-F2D1-3323-297F7D7C457E}" v="10" dt="2024-04-08T10:07:23.29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95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9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9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9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rPr lang="it-IT" dirty="0"/>
              <a:t>Template _ </a:t>
            </a:r>
            <a:br>
              <a:rPr lang="it-IT" dirty="0"/>
            </a:br>
            <a:r>
              <a:rPr lang="it-IT" dirty="0" err="1"/>
              <a:t>Guía</a:t>
            </a:r>
            <a:r>
              <a:rPr lang="it-IT" dirty="0"/>
              <a:t> de</a:t>
            </a:r>
            <a:r>
              <a:rPr lang="it-IT" dirty="0">
                <a:solidFill>
                  <a:srgbClr val="DA4141"/>
                </a:solidFill>
              </a:rPr>
              <a:t>voto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CC4CD4-127B-D809-9D9D-218BFEF4C0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865709" y="3402238"/>
            <a:ext cx="4956597" cy="490739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36263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Correo electrónico con credenciales de acceso.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874567" y="6576216"/>
            <a:ext cx="10744265" cy="3819121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s-ES" dirty="0"/>
              <a:t>Unos días antes de la votación recibirá por correo electrónico sus credenciales de acceso (nombre de usuario y contraseña) y el enlace para iniciar sesión en el área de voto (botón: "Iniciar sesión"). Sólo podrá iniciar sesión cuando la votación esté abierta, a las horas indicadas en el correo electrónico.</a:t>
            </a:r>
          </a:p>
          <a:p>
            <a:endParaRPr lang="es-ES" dirty="0"/>
          </a:p>
          <a:p>
            <a:r>
              <a:rPr lang="es-ES" dirty="0"/>
              <a:t>Asunto: </a:t>
            </a:r>
            <a:r>
              <a:rPr lang="es-ES" i="1" dirty="0"/>
              <a:t>Eligo </a:t>
            </a:r>
            <a:r>
              <a:rPr lang="es-ES" i="1" dirty="0" err="1"/>
              <a:t>Evoting</a:t>
            </a:r>
            <a:r>
              <a:rPr lang="es-ES" i="1" dirty="0"/>
              <a:t> - Credenciales de </a:t>
            </a:r>
            <a:r>
              <a:rPr lang="es-ES" i="1" dirty="0" err="1"/>
              <a:t>Nombre_Apellido</a:t>
            </a:r>
            <a:r>
              <a:rPr lang="es-ES" i="1" dirty="0"/>
              <a:t> - Título Votación</a:t>
            </a:r>
            <a:br>
              <a:rPr lang="es-ES" dirty="0"/>
            </a:br>
            <a:r>
              <a:rPr lang="es-ES" dirty="0"/>
              <a:t>Remitente: notifica-eligo@evoting.it</a:t>
            </a:r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394645-845E-12E7-AA10-9A1210052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7" b="6597"/>
          <a:stretch/>
        </p:blipFill>
        <p:spPr>
          <a:xfrm>
            <a:off x="13206914" y="2075325"/>
            <a:ext cx="6196091" cy="116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690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4608253" cy="621367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Acceso a la votación.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2EFDBBD-6715-6A15-695F-3093D3E1A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b="7559"/>
          <a:stretch/>
        </p:blipFill>
        <p:spPr>
          <a:xfrm>
            <a:off x="13163124" y="2187487"/>
            <a:ext cx="6263617" cy="11523479"/>
          </a:xfrm>
          <a:prstGeom prst="rect">
            <a:avLst/>
          </a:prstGeom>
        </p:spPr>
      </p:pic>
      <p:sp>
        <p:nvSpPr>
          <p:cNvPr id="2" name="Segnaposto testo 5">
            <a:extLst>
              <a:ext uri="{FF2B5EF4-FFF2-40B4-BE49-F238E27FC236}">
                <a16:creationId xmlns:a16="http://schemas.microsoft.com/office/drawing/2014/main" id="{24702D64-91BA-9C9A-B87A-125482D6B12B}"/>
              </a:ext>
            </a:extLst>
          </p:cNvPr>
          <p:cNvSpPr txBox="1">
            <a:spLocks/>
          </p:cNvSpPr>
          <p:nvPr/>
        </p:nvSpPr>
        <p:spPr>
          <a:xfrm>
            <a:off x="778624" y="6395659"/>
            <a:ext cx="9825100" cy="2161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0" marR="0" indent="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1pPr>
            <a:lvl2pPr marL="711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2pPr>
            <a:lvl3pPr marL="1092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3pPr>
            <a:lvl4pPr marL="1473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4pPr>
            <a:lvl5pPr marL="1854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5pPr>
            <a:lvl6pPr marL="2235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6pPr>
            <a:lvl7pPr marL="2616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7pPr>
            <a:lvl8pPr marL="2997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8pPr>
            <a:lvl9pPr marL="3378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9pPr>
          </a:lstStyle>
          <a:p>
            <a:pPr hangingPunct="1"/>
            <a:r>
              <a:rPr lang="es-ES" i="1" dirty="0"/>
              <a:t>Introduzca el </a:t>
            </a:r>
            <a:r>
              <a:rPr lang="es-ES" b="1" i="1" dirty="0"/>
              <a:t>nombre de usuario y la contraseña </a:t>
            </a:r>
            <a:r>
              <a:rPr lang="es-ES" i="1" dirty="0"/>
              <a:t>recibidos en el formulario. </a:t>
            </a:r>
          </a:p>
          <a:p>
            <a:pPr hangingPunct="1"/>
            <a:r>
              <a:rPr lang="es-ES" i="1" dirty="0"/>
              <a:t>Si introduce sus credenciales de acceso con “copiar/pegar”, tenga cuidado de copiar solo los caracteres sin espacio antes y/o después.</a:t>
            </a:r>
          </a:p>
        </p:txBody>
      </p:sp>
    </p:spTree>
    <p:extLst>
      <p:ext uri="{BB962C8B-B14F-4D97-AF65-F5344CB8AC3E}">
        <p14:creationId xmlns:p14="http://schemas.microsoft.com/office/powerpoint/2010/main" val="30371313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5000139" cy="621367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Emite</a:t>
            </a:r>
            <a:r>
              <a:rPr lang="it-IT" dirty="0"/>
              <a:t> tu voto.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4973284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s-ES" i="1" dirty="0"/>
              <a:t>Aparecerá(n) la(s) papeleta(s) a votar. </a:t>
            </a:r>
          </a:p>
          <a:p>
            <a:r>
              <a:rPr lang="es-ES" i="1" dirty="0"/>
              <a:t>Para emitir su voto, seleccionar el botón relativo al candidato elegido para asignarle(s) la(s) preferencia(s). </a:t>
            </a:r>
          </a:p>
          <a:p>
            <a:r>
              <a:rPr lang="es-ES" i="1" dirty="0"/>
              <a:t>Vuelva a pulsar para anular la selección del candidato y seleccionar otro. Pulse "Confirmar preferencias".</a:t>
            </a:r>
            <a:endParaRPr lang="en-US" i="1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A67B82A-921E-F9B1-0372-6AB139D0D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" b="7128"/>
          <a:stretch/>
        </p:blipFill>
        <p:spPr>
          <a:xfrm>
            <a:off x="13187663" y="2173051"/>
            <a:ext cx="6205977" cy="11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63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56853" y="3910357"/>
            <a:ext cx="5348481" cy="664910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Confirmación</a:t>
            </a:r>
            <a:r>
              <a:rPr lang="it-IT" dirty="0"/>
              <a:t> de voto.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6209369"/>
            <a:ext cx="10744265" cy="3676005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s-ES" i="1" dirty="0"/>
              <a:t>Una vez asignada la papeleta, se presenta la página de resumen de la papeleta, como la captura de pantalla de ejemplo que aparece al lado.</a:t>
            </a:r>
          </a:p>
          <a:p>
            <a:r>
              <a:rPr lang="es-ES" i="1" dirty="0"/>
              <a:t>Sólo después de este paso se introduce la papeleta en la urna digital.  </a:t>
            </a:r>
          </a:p>
          <a:p>
            <a:r>
              <a:rPr lang="es-ES" i="1" dirty="0"/>
              <a:t>Al pulsar en "Confirmar voto", el voto se convierte en inalterable.</a:t>
            </a:r>
            <a:endParaRPr lang="en-US" i="1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E750568-42DC-380D-181E-53769CEC2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5" b="7005"/>
          <a:stretch/>
        </p:blipFill>
        <p:spPr>
          <a:xfrm>
            <a:off x="13163034" y="2084079"/>
            <a:ext cx="6237769" cy="116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78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56853" y="2483730"/>
            <a:ext cx="5326710" cy="664910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465896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Votación</a:t>
            </a:r>
            <a:r>
              <a:rPr lang="it-IT" dirty="0"/>
              <a:t> </a:t>
            </a:r>
            <a:r>
              <a:rPr lang="it-IT" dirty="0" err="1"/>
              <a:t>efectuada</a:t>
            </a:r>
            <a:r>
              <a:rPr lang="it-IT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5075911"/>
            <a:ext cx="10744265" cy="7567840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s-ES" i="1" dirty="0"/>
              <a:t>Una vez confirmado el voto, aparecerá un mensaje indicando que el voto ha sido registrado. </a:t>
            </a:r>
          </a:p>
          <a:p>
            <a:r>
              <a:rPr lang="es-ES" i="1" dirty="0"/>
              <a:t>NO cierre el navegador ni apague el smartphone. </a:t>
            </a:r>
          </a:p>
          <a:p>
            <a:r>
              <a:rPr lang="es-ES" i="1" dirty="0"/>
              <a:t>Haga clic en "Continuar" para finalizar la operación de votación o pasar a la siguiente votación.</a:t>
            </a:r>
            <a:br>
              <a:rPr lang="en-US" i="1" dirty="0"/>
            </a:br>
            <a:r>
              <a:rPr lang="en-US" i="1" dirty="0"/>
              <a:t> </a:t>
            </a:r>
            <a:endParaRPr lang="it-IT" dirty="0"/>
          </a:p>
          <a:p>
            <a:br>
              <a:rPr lang="en-US" dirty="0"/>
            </a:br>
            <a:r>
              <a:rPr lang="en-US" dirty="0"/>
              <a:t> </a:t>
            </a:r>
            <a:endParaRPr lang="it-IT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4BE220B-60E6-2BD4-FBC7-E05AB7AE7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 b="7492"/>
          <a:stretch/>
        </p:blipFill>
        <p:spPr>
          <a:xfrm>
            <a:off x="13195254" y="2209450"/>
            <a:ext cx="6245311" cy="115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21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/>
              <a:t>Acceso con doble </a:t>
            </a:r>
            <a:r>
              <a:rPr lang="it-IT" dirty="0" err="1"/>
              <a:t>autenticación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7668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design">
            <a:extLst>
              <a:ext uri="{FF2B5EF4-FFF2-40B4-BE49-F238E27FC236}">
                <a16:creationId xmlns:a16="http://schemas.microsoft.com/office/drawing/2014/main" id="{2CCB6CD6-059D-1F62-B0B9-71C1226EC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678" y="3130681"/>
            <a:ext cx="7143476" cy="7757445"/>
          </a:xfrm>
          <a:prstGeom prst="rect">
            <a:avLst/>
          </a:prstGeom>
        </p:spPr>
      </p:pic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275D4F92-8FDB-CF63-6C8E-D9126F44B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979" y="2727917"/>
            <a:ext cx="16144875" cy="9477375"/>
          </a:xfrm>
          <a:prstGeom prst="rect">
            <a:avLst/>
          </a:prstGeom>
        </p:spPr>
      </p:pic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2297" y="2990725"/>
            <a:ext cx="9430624" cy="835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¿Qué cambia para los que han solicitado este módulo adicional?</a:t>
            </a:r>
            <a:endParaRPr lang="it-IT"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023688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Doble </a:t>
            </a:r>
            <a:r>
              <a:rPr lang="it-IT" dirty="0" err="1"/>
              <a:t>autenticación</a:t>
            </a:r>
            <a:endParaRPr lang="it-IT"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318" y="5920880"/>
            <a:ext cx="8632437" cy="600741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s-ES" dirty="0"/>
              <a:t>El acceso con doble autenticación se utiliza para aumentar la seguridad. </a:t>
            </a:r>
            <a:br>
              <a:rPr lang="es-ES" dirty="0"/>
            </a:br>
            <a:r>
              <a:rPr lang="es-ES" dirty="0"/>
              <a:t>Una vez introducidas las credenciales, se requiere una </a:t>
            </a:r>
            <a:r>
              <a:rPr lang="es-ES" b="1" dirty="0"/>
              <a:t>OTP (contraseña de un solo uso) enviada por SMS.</a:t>
            </a:r>
            <a:br>
              <a:rPr lang="es-ES" dirty="0"/>
            </a:br>
            <a:endParaRPr lang="es-ES" dirty="0"/>
          </a:p>
          <a:p>
            <a:r>
              <a:rPr lang="es-ES" dirty="0"/>
              <a:t>Si por casualidad no recibe el código compruebe que el número es correcto o póngase en contacto con el organizador inmediatamente.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</a:t>
            </a:r>
            <a:br>
              <a:rPr lang="en-US" dirty="0"/>
            </a:br>
            <a:r>
              <a:rPr lang="es-ES" sz="2000" cap="all" dirty="0">
                <a:solidFill>
                  <a:srgbClr val="DA4141"/>
                </a:solidFill>
                <a:latin typeface="Aspekta 700"/>
                <a:sym typeface="Aspekta 700"/>
              </a:rPr>
              <a:t>A excepción del acceso a el area de voto con la contraseña de un solo uso, además del nombre de usuario y la contraseña, el procedimiento para el votante sigue siendo el mismo que el descrito anteriormente. Por lo tanto, es posible integrar esta diapositiva con las anteriores.</a:t>
            </a:r>
            <a:endParaRPr sz="2000" cap="all" dirty="0">
              <a:solidFill>
                <a:srgbClr val="DA4141"/>
              </a:solidFill>
              <a:latin typeface="Aspekta 700"/>
            </a:endParaRPr>
          </a:p>
        </p:txBody>
      </p:sp>
    </p:spTree>
    <p:extLst>
      <p:ext uri="{BB962C8B-B14F-4D97-AF65-F5344CB8AC3E}">
        <p14:creationId xmlns:p14="http://schemas.microsoft.com/office/powerpoint/2010/main" val="5895718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 err="1"/>
              <a:t>Viale</a:t>
            </a:r>
            <a:r>
              <a:rPr dirty="0"/>
              <a:t>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>
                <a:solidFill>
                  <a:schemeClr val="bg1"/>
                </a:solidFill>
              </a:rPr>
              <a:t>support@eligovote.com 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</a:t>
            </a:r>
            <a:r>
              <a:rPr dirty="0"/>
              <a:t>© 2024 ELIGO | ID Technology </a:t>
            </a:r>
            <a:r>
              <a:rPr dirty="0" err="1"/>
              <a:t>S.r.l</a:t>
            </a:r>
            <a:r>
              <a:rPr dirty="0"/>
              <a:t>. </a:t>
            </a:r>
            <a:br>
              <a:rPr dirty="0"/>
            </a:br>
            <a:r>
              <a:rPr dirty="0"/>
              <a:t>P.IVA: 11240660156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s-ES" dirty="0">
                <a:latin typeface="Aspekta 600"/>
              </a:rPr>
              <a:t>Guía práctica de votación que se utilizará como ejemplo/plantilla de presentación.</a:t>
            </a:r>
            <a:endParaRPr lang="it-IT" dirty="0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lang="it-IT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9802938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Correo electrónico con credenciales de acceso.</a:t>
            </a:r>
            <a:endParaRPr lang="it-IT"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88714" y="6816055"/>
            <a:ext cx="9279450" cy="5476498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s-ES" dirty="0"/>
              <a:t>Unos días antes de la votación recibirá por correo electrónico sus credenciales de acceso (nombre de usuario y contraseña) y el enlace para iniciar sesión en el área de voto (botón: "Iniciar sesión"). Sólo podrá iniciar sesión cuando la votación esté abierta, a las horas indicadas en el correo electrónico.</a:t>
            </a:r>
          </a:p>
          <a:p>
            <a:endParaRPr lang="es-ES" dirty="0"/>
          </a:p>
          <a:p>
            <a:r>
              <a:rPr lang="es-ES" dirty="0"/>
              <a:t>Asunto: </a:t>
            </a:r>
            <a:r>
              <a:rPr lang="es-ES" i="1" dirty="0"/>
              <a:t>Eligo </a:t>
            </a:r>
            <a:r>
              <a:rPr lang="es-ES" i="1" dirty="0" err="1"/>
              <a:t>Evoting</a:t>
            </a:r>
            <a:r>
              <a:rPr lang="es-ES" i="1" dirty="0"/>
              <a:t> - Credenciales de </a:t>
            </a:r>
            <a:r>
              <a:rPr lang="es-ES" i="1" dirty="0" err="1"/>
              <a:t>Nombre_Apellido</a:t>
            </a:r>
            <a:r>
              <a:rPr lang="es-ES" i="1" dirty="0"/>
              <a:t> - Título Votación</a:t>
            </a:r>
            <a:br>
              <a:rPr lang="es-ES" dirty="0"/>
            </a:br>
            <a:r>
              <a:rPr lang="es-ES" dirty="0"/>
              <a:t>Remitente: notifica-eligo@evoting.it</a:t>
            </a:r>
          </a:p>
          <a:p>
            <a:endParaRPr lang="it-IT" dirty="0"/>
          </a:p>
        </p:txBody>
      </p:sp>
      <p:pic>
        <p:nvPicPr>
          <p:cNvPr id="2" name="Immagine 1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B2C94C5C-1A2B-39B8-3AE1-6954FDEE3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AAAA08D-EBF4-D0EC-7D1D-8759F992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88747" y="3369685"/>
            <a:ext cx="10223297" cy="75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es-ES" dirty="0"/>
              <a:t>Acceso a la votación.</a:t>
            </a:r>
            <a:endParaRPr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70460E12-1897-D60B-7FFE-1ED7F085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F7732D0-0506-28DF-51D1-03BC382EF4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2285" y="6110922"/>
            <a:ext cx="9825100" cy="2161745"/>
          </a:xfrm>
        </p:spPr>
        <p:txBody>
          <a:bodyPr/>
          <a:lstStyle/>
          <a:p>
            <a:r>
              <a:rPr lang="es-ES" i="1" dirty="0"/>
              <a:t>Introduzca el </a:t>
            </a:r>
            <a:r>
              <a:rPr lang="es-ES" b="1" i="1" dirty="0"/>
              <a:t>nombre de usuario y la contraseña </a:t>
            </a:r>
            <a:r>
              <a:rPr lang="es-ES" i="1" dirty="0"/>
              <a:t>recibidos en el formulario. </a:t>
            </a:r>
          </a:p>
          <a:p>
            <a:r>
              <a:rPr lang="es-ES" i="1" dirty="0"/>
              <a:t>Si introduce sus credenciales de acceso con “copiar/pegar”, tenga cuidado de copiar solo los caracteres sin espacio antes y/o después.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8095DEE-30B5-6A84-5F91-A770E445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9560" y="3890070"/>
            <a:ext cx="12187237" cy="661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Emite</a:t>
            </a:r>
            <a:r>
              <a:rPr lang="it-IT" dirty="0"/>
              <a:t> tu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09892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s-ES" i="1" dirty="0"/>
              <a:t>Aparecerá(n) la(s) papeleta(s) a votar. </a:t>
            </a:r>
          </a:p>
          <a:p>
            <a:r>
              <a:rPr lang="es-ES" i="1" dirty="0"/>
              <a:t>Para emitir su voto, seleccionar el botón relativo al candidato elegido para asignarle(s) la(s) preferencia(s). </a:t>
            </a:r>
          </a:p>
          <a:p>
            <a:r>
              <a:rPr lang="es-ES" i="1" dirty="0"/>
              <a:t>Vuelva a pulsar para anular la selección del candidato y seleccionar otro. Pulse "Confirmar preferencias".</a:t>
            </a:r>
            <a:endParaRPr lang="en-US" i="1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3D5AD67F-C3F4-6C5C-AAA7-9989936F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05B3D5-6F9E-C291-8BBC-AC51E7DC5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9560" y="3857538"/>
            <a:ext cx="12187238" cy="66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Confirmación</a:t>
            </a:r>
            <a:r>
              <a:rPr lang="it-IT" dirty="0"/>
              <a:t> de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676005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s-ES" i="1" dirty="0"/>
              <a:t>Una vez asignada la papeleta, se presenta la página de resumen de la papeleta, como la captura de pantalla de ejemplo que aparece al lado.</a:t>
            </a:r>
          </a:p>
          <a:p>
            <a:r>
              <a:rPr lang="es-ES" i="1" dirty="0"/>
              <a:t>Sólo después de este paso se introduce la papeleta en la urna digital.  </a:t>
            </a:r>
          </a:p>
          <a:p>
            <a:r>
              <a:rPr lang="es-ES" i="1" dirty="0"/>
              <a:t>Al pulsar en "Confirmar voto", el voto se convierte en inalterable.</a:t>
            </a:r>
            <a:endParaRPr lang="en-US" i="1" dirty="0"/>
          </a:p>
          <a:p>
            <a:endParaRPr lang="en-US" i="1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318E8979-34D7-807E-7B30-CD514CAC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F254A50-F3A6-0CF3-003A-0AB08A58F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9560" y="3895933"/>
            <a:ext cx="12187238" cy="65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por </a:t>
            </a:r>
            <a:r>
              <a:rPr lang="it-IT" dirty="0" err="1"/>
              <a:t>ordenador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Votación</a:t>
            </a:r>
            <a:r>
              <a:rPr lang="it-IT" dirty="0"/>
              <a:t> </a:t>
            </a:r>
            <a:r>
              <a:rPr lang="it-IT" dirty="0" err="1"/>
              <a:t>efectuada</a:t>
            </a:r>
            <a:r>
              <a:rPr lang="it-IT" dirty="0"/>
              <a:t>.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533338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s-ES" i="1" dirty="0"/>
              <a:t>Una vez confirmado el voto, aparecerá un mensaje indicando que el voto ha sido registrado. </a:t>
            </a:r>
          </a:p>
          <a:p>
            <a:r>
              <a:rPr lang="es-ES" i="1" dirty="0"/>
              <a:t>NO cierre el navegador ni apague el PC. </a:t>
            </a:r>
          </a:p>
          <a:p>
            <a:r>
              <a:rPr lang="es-ES" i="1" dirty="0"/>
              <a:t>Haga clic en "Continuar" para finalizar la operación de votación o pasar a la siguiente votación.</a:t>
            </a:r>
            <a:br>
              <a:rPr lang="en-US" i="1" dirty="0"/>
            </a:br>
            <a:r>
              <a:rPr lang="en-US" i="1" dirty="0"/>
              <a:t> </a:t>
            </a:r>
            <a:endParaRPr lang="it-IT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DE2EA7A5-A12C-2146-2AAA-D3E37DD9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45152FE-0110-7FC8-9CE9-2F7E9D696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57086" y="3783667"/>
            <a:ext cx="12187238" cy="65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/>
              <a:t>Votar por smartphone</a:t>
            </a:r>
          </a:p>
        </p:txBody>
      </p:sp>
    </p:spTree>
    <p:extLst>
      <p:ext uri="{BB962C8B-B14F-4D97-AF65-F5344CB8AC3E}">
        <p14:creationId xmlns:p14="http://schemas.microsoft.com/office/powerpoint/2010/main" val="19368761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Gruppi_x0020_di_x0020_destinatari xmlns="5f79eabc-2707-4083-b50e-08cb8a10c131" xsi:nil="true"/>
    <_ModernAudienceTargetUserField xmlns="5f79eabc-2707-4083-b50e-08cb8a10c131">
      <UserInfo>
        <DisplayName/>
        <AccountId xsi:nil="true"/>
        <AccountType/>
      </UserInfo>
    </_ModernAudienceTargetUserField>
    <lcf76f155ced4ddcb4097134ff3c332f xmlns="5f79eabc-2707-4083-b50e-08cb8a10c1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33E8217D9D224392D16130CD0C26C0" ma:contentTypeVersion="18" ma:contentTypeDescription="Creare un nuovo documento." ma:contentTypeScope="" ma:versionID="d6e8affb7de27b97e29868178fc804c5">
  <xsd:schema xmlns:xsd="http://www.w3.org/2001/XMLSchema" xmlns:xs="http://www.w3.org/2001/XMLSchema" xmlns:p="http://schemas.microsoft.com/office/2006/metadata/properties" xmlns:ns2="5f79eabc-2707-4083-b50e-08cb8a10c131" xmlns:ns3="07e8e6a0-de1b-4f42-8e7c-f08932d818fe" targetNamespace="http://schemas.microsoft.com/office/2006/metadata/properties" ma:root="true" ma:fieldsID="3780f5028386677224194b480b847de7" ns2:_="" ns3:_="">
    <xsd:import namespace="5f79eabc-2707-4083-b50e-08cb8a10c131"/>
    <xsd:import namespace="07e8e6a0-de1b-4f42-8e7c-f08932d818fe"/>
    <xsd:element name="properties">
      <xsd:complexType>
        <xsd:sequence>
          <xsd:element name="documentManagement">
            <xsd:complexType>
              <xsd:all>
                <xsd:element ref="ns2:Gruppi_x0020_di_x0020_destinatari" minOccurs="0"/>
                <xsd:element ref="ns2:_ModernAudienceTargetUserField" minOccurs="0"/>
                <xsd:element ref="ns2:_ModernAudienceAadObjectId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9eabc-2707-4083-b50e-08cb8a10c131" elementFormDefault="qualified">
    <xsd:import namespace="http://schemas.microsoft.com/office/2006/documentManagement/types"/>
    <xsd:import namespace="http://schemas.microsoft.com/office/infopath/2007/PartnerControls"/>
    <xsd:element name="Gruppi_x0020_di_x0020_destinatari" ma:index="8" nillable="true" ma:displayName="Gruppi di destinatari" ma:internalName="Gruppi_x0020_di_x0020_destinatari">
      <xsd:simpleType>
        <xsd:restriction base="dms:Unknown"/>
      </xsd:simpleType>
    </xsd:element>
    <xsd:element name="_ModernAudienceTargetUserField" ma:index="9" nillable="true" ma:displayName="Gruppo di destinatari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0" nillable="true" ma:displayName="ID gruppi di destinatari" ma:list="{48cc1101-d23f-4735-9886-5dc6414546f6}" ma:internalName="_ModernAudienceAadObjectIds" ma:readOnly="true" ma:showField="_AadObjectIdForUser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5f79eabc-2707-4083-b50e-08cb8a10c13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6247AB-2018-4CB9-80D1-CFDE028E118F}">
  <ds:schemaRefs>
    <ds:schemaRef ds:uri="07e8e6a0-de1b-4f42-8e7c-f08932d818fe"/>
    <ds:schemaRef ds:uri="5f79eabc-2707-4083-b50e-08cb8a10c1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841</Words>
  <Application>Microsoft Office PowerPoint</Application>
  <PresentationFormat>Personalizzato</PresentationFormat>
  <Paragraphs>81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Aspekta 400</vt:lpstr>
      <vt:lpstr>Aspekta 500</vt:lpstr>
      <vt:lpstr>Aspekta 550</vt:lpstr>
      <vt:lpstr>Aspekta 600</vt:lpstr>
      <vt:lpstr>Aspekta 700</vt:lpstr>
      <vt:lpstr>Helvetica Neue</vt:lpstr>
      <vt:lpstr>Roboto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 Carluccio</cp:lastModifiedBy>
  <cp:revision>17</cp:revision>
  <dcterms:modified xsi:type="dcterms:W3CDTF">2024-05-13T12:45:54Z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0x010100EC33E8217D9D224392D16130CD0C26C0</vt:lpwstr>
  </property>
  <property fmtid="{D5CDD505-2E9C-101B-9397-08002B2CF9AE}" pid="3" name="MediaServiceImageTags">
    <vt:lpwstr/>
  </property>
</Properties>
</file>