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1" r:id="rId15"/>
    <p:sldId id="305" r:id="rId16"/>
    <p:sldId id="303" r:id="rId17"/>
    <p:sldId id="304" r:id="rId18"/>
    <p:sldId id="298" r:id="rId19"/>
    <p:sldId id="302" r:id="rId20"/>
    <p:sldId id="28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12E4F-5FF2-F2D1-3323-297F7D7C457E}" v="10" dt="2024-04-08T10:07:23.29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-eligo@evoting.i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rPr lang="it-IT" dirty="0" err="1"/>
              <a:t>Modelo</a:t>
            </a:r>
            <a:r>
              <a:rPr lang="it-IT" dirty="0"/>
              <a:t> _ </a:t>
            </a:r>
            <a:br>
              <a:rPr lang="it-IT" dirty="0"/>
            </a:br>
            <a:r>
              <a:rPr lang="it-IT" dirty="0"/>
              <a:t>Guia </a:t>
            </a:r>
            <a:r>
              <a:rPr lang="it-IT" dirty="0" err="1"/>
              <a:t>ao</a:t>
            </a:r>
            <a:r>
              <a:rPr lang="it-IT" dirty="0"/>
              <a:t> </a:t>
            </a:r>
            <a:r>
              <a:rPr lang="it-IT" dirty="0">
                <a:solidFill>
                  <a:srgbClr val="DA4141"/>
                </a:solidFill>
              </a:rPr>
              <a:t>Voto</a:t>
            </a:r>
            <a:endParaRPr lang="it-IT" dirty="0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xfrm>
            <a:off x="752284" y="12519951"/>
            <a:ext cx="65" cy="360099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38046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36263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</a:t>
            </a:r>
            <a:r>
              <a:rPr lang="pt-PT" dirty="0"/>
              <a:t>com as credenciais de acesso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874567" y="6576216"/>
            <a:ext cx="10744265" cy="4539319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pt-BR" dirty="0"/>
              <a:t>Alguns dias antes da votação, você receberá por </a:t>
            </a:r>
            <a:r>
              <a:rPr lang="pt-BR" dirty="0" err="1"/>
              <a:t>email</a:t>
            </a:r>
            <a:r>
              <a:rPr lang="pt-BR" dirty="0"/>
              <a:t> suas credenciais de login (nome de usuário e senha) e o link para fazer login na área de votação (botão </a:t>
            </a:r>
            <a:r>
              <a:rPr lang="pt-BR" i="1" dirty="0"/>
              <a:t>Entrar</a:t>
            </a:r>
            <a:r>
              <a:rPr lang="pt-BR" dirty="0"/>
              <a:t>). Você só poderá fazer login quando a votação estiver aberta, nos horários indicados no </a:t>
            </a:r>
            <a:r>
              <a:rPr lang="pt-BR" dirty="0" err="1"/>
              <a:t>email</a:t>
            </a:r>
            <a:r>
              <a:rPr lang="pt-BR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Assunto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– </a:t>
            </a:r>
            <a:r>
              <a:rPr lang="en-US" i="1" dirty="0" err="1"/>
              <a:t>Credenciais</a:t>
            </a:r>
            <a:r>
              <a:rPr lang="en-US" i="1" dirty="0"/>
              <a:t> de </a:t>
            </a:r>
            <a:r>
              <a:rPr lang="en-US" i="1" dirty="0" err="1"/>
              <a:t>NomeSobrenome</a:t>
            </a:r>
            <a:r>
              <a:rPr lang="en-US" i="1" dirty="0"/>
              <a:t>- </a:t>
            </a:r>
            <a:r>
              <a:rPr lang="en-US" i="1" dirty="0" err="1"/>
              <a:t>Título</a:t>
            </a:r>
            <a:r>
              <a:rPr lang="en-US" i="1" dirty="0"/>
              <a:t> da </a:t>
            </a:r>
            <a:r>
              <a:rPr lang="en-US" i="1" dirty="0" err="1"/>
              <a:t>Votação</a:t>
            </a:r>
            <a:br>
              <a:rPr lang="en-US" i="1" dirty="0"/>
            </a:br>
            <a:r>
              <a:rPr lang="en-US" dirty="0" err="1"/>
              <a:t>Remetente</a:t>
            </a:r>
            <a:r>
              <a:rPr lang="en-US" dirty="0"/>
              <a:t>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 dirty="0"/>
          </a:p>
          <a:p>
            <a:endParaRPr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Immagine che contiene testo, elettronica, schermata, Carattere&#10;&#10;Descrizione generata automaticamente">
            <a:extLst>
              <a:ext uri="{FF2B5EF4-FFF2-40B4-BE49-F238E27FC236}">
                <a16:creationId xmlns:a16="http://schemas.microsoft.com/office/drawing/2014/main" id="{2BBD5F4E-BB29-DF80-7740-4237921C07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02" b="71735"/>
          <a:stretch/>
        </p:blipFill>
        <p:spPr>
          <a:xfrm>
            <a:off x="13234337" y="2163090"/>
            <a:ext cx="6203346" cy="3959414"/>
          </a:xfrm>
          <a:prstGeom prst="rect">
            <a:avLst/>
          </a:prstGeom>
        </p:spPr>
      </p:pic>
      <p:pic>
        <p:nvPicPr>
          <p:cNvPr id="4" name="Immagine 3" descr="Immagine che contiene testo, schermata, Carattere, Pagina Web&#10;&#10;Descrizione generata automaticamente">
            <a:extLst>
              <a:ext uri="{FF2B5EF4-FFF2-40B4-BE49-F238E27FC236}">
                <a16:creationId xmlns:a16="http://schemas.microsoft.com/office/drawing/2014/main" id="{F014A187-8AB9-44D7-7C95-6F84DAF691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9" b="17819"/>
          <a:stretch/>
        </p:blipFill>
        <p:spPr>
          <a:xfrm>
            <a:off x="13417515" y="5323263"/>
            <a:ext cx="5836989" cy="83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69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4" y="4892523"/>
            <a:ext cx="11412935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pt-BR" dirty="0"/>
              <a:t>Acesse a área de votação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4036104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 err="1"/>
              <a:t>Insira</a:t>
            </a:r>
            <a:r>
              <a:rPr lang="en-US" dirty="0"/>
              <a:t> </a:t>
            </a:r>
            <a:r>
              <a:rPr lang="en-US" b="1" dirty="0" err="1"/>
              <a:t>nome</a:t>
            </a:r>
            <a:r>
              <a:rPr lang="en-US" b="1" dirty="0"/>
              <a:t> de </a:t>
            </a:r>
            <a:r>
              <a:rPr lang="en-US" b="1" dirty="0" err="1"/>
              <a:t>usuário</a:t>
            </a:r>
            <a:r>
              <a:rPr lang="en-US" b="1" dirty="0"/>
              <a:t> e </a:t>
            </a:r>
            <a:r>
              <a:rPr lang="en-US" b="1" dirty="0" err="1"/>
              <a:t>senha</a:t>
            </a:r>
            <a:r>
              <a:rPr lang="en-US" b="1" dirty="0"/>
              <a:t> </a:t>
            </a:r>
            <a:r>
              <a:rPr lang="en-US" dirty="0" err="1"/>
              <a:t>recebidos</a:t>
            </a:r>
            <a:r>
              <a:rPr lang="en-US" dirty="0"/>
              <a:t> </a:t>
            </a:r>
            <a:r>
              <a:rPr lang="pt-BR" dirty="0"/>
              <a:t>no formulário no canto superior direito</a:t>
            </a:r>
          </a:p>
          <a:p>
            <a:r>
              <a:rPr lang="pt-BR" dirty="0"/>
              <a:t>Se estiver inserindo as credenciais de login com "copiar/colar", tome cuidado para copiar apenas os caracteres sem o espaço antes e/ou depois.</a:t>
            </a:r>
            <a:endParaRPr lang="en-US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AF4EA39-22AA-D11B-EAF0-E0F66B165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629"/>
          <a:stretch/>
        </p:blipFill>
        <p:spPr>
          <a:xfrm>
            <a:off x="13170918" y="2100788"/>
            <a:ext cx="6289348" cy="741804"/>
          </a:xfrm>
          <a:prstGeom prst="rect">
            <a:avLst/>
          </a:prstGeom>
        </p:spPr>
      </p:pic>
      <p:pic>
        <p:nvPicPr>
          <p:cNvPr id="4" name="Immagine 3" descr="Immagine che contiene testo, schermata, software, Carattere&#10;&#10;Descrizione generata automaticamente">
            <a:extLst>
              <a:ext uri="{FF2B5EF4-FFF2-40B4-BE49-F238E27FC236}">
                <a16:creationId xmlns:a16="http://schemas.microsoft.com/office/drawing/2014/main" id="{482D8105-02A3-B869-6886-01A895AB4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b="18986"/>
          <a:stretch/>
        </p:blipFill>
        <p:spPr>
          <a:xfrm>
            <a:off x="13170918" y="2842592"/>
            <a:ext cx="6334360" cy="93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3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CE55975-1144-FA78-455F-D141C0D57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>
          <a:xfrm>
            <a:off x="13185759" y="1277139"/>
            <a:ext cx="6334360" cy="12420156"/>
          </a:xfrm>
          <a:prstGeom prst="rect">
            <a:avLst/>
          </a:prstGeom>
        </p:spPr>
      </p:pic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Expresse</a:t>
            </a:r>
            <a:r>
              <a:rPr lang="it-IT" dirty="0"/>
              <a:t> </a:t>
            </a:r>
            <a:r>
              <a:rPr lang="it-IT" dirty="0" err="1"/>
              <a:t>seu</a:t>
            </a:r>
            <a:r>
              <a:rPr lang="it-IT" dirty="0"/>
              <a:t> voto.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4179220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pt-BR" dirty="0"/>
              <a:t>A cédula (ou cédulas) a serem votadas serão exibidas.</a:t>
            </a:r>
            <a:br>
              <a:rPr lang="en-US" dirty="0"/>
            </a:br>
            <a:br>
              <a:rPr lang="en-US" dirty="0"/>
            </a:br>
            <a:r>
              <a:rPr lang="pt-BR" dirty="0"/>
              <a:t>Para votar, selecione o botão relacionado ao candidato de sua escolha para atribuir sua(s) preferência(s).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Selecionar</a:t>
            </a:r>
            <a:r>
              <a:rPr lang="en-US" dirty="0"/>
              <a:t> </a:t>
            </a:r>
            <a:r>
              <a:rPr lang="pt-BR" dirty="0"/>
              <a:t>novamente para desmarcar o candidato e selecionar outro. Clique em “Voto"</a:t>
            </a:r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87963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344D2ADA-5D8F-F17B-B460-A808AAD9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3"/>
          <a:stretch/>
        </p:blipFill>
        <p:spPr>
          <a:xfrm>
            <a:off x="13158839" y="1248574"/>
            <a:ext cx="6334360" cy="12467426"/>
          </a:xfrm>
          <a:prstGeom prst="rect">
            <a:avLst/>
          </a:prstGeom>
        </p:spPr>
      </p:pic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Confirme</a:t>
            </a:r>
            <a:r>
              <a:rPr lang="it-IT" dirty="0"/>
              <a:t> o voto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6209369"/>
            <a:ext cx="10744265" cy="4973284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pt-BR" dirty="0"/>
              <a:t>Depois que o voto é dado, a página de resumo do voto é apresentada, como no exemplo de tela ao lado.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O voto só é inserido na urna digital após essa etapa.  </a:t>
            </a:r>
          </a:p>
          <a:p>
            <a:r>
              <a:rPr lang="pt-BR" dirty="0"/>
              <a:t>Ao clicar em "</a:t>
            </a:r>
            <a:r>
              <a:rPr lang="pt-BR" b="1" dirty="0"/>
              <a:t>Confirmar voto</a:t>
            </a:r>
            <a:r>
              <a:rPr lang="pt-BR" dirty="0"/>
              <a:t>", o voto se torna inalterável.</a:t>
            </a:r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07278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elettronica, schermata, software&#10;&#10;Descrizione generata automaticamente">
            <a:extLst>
              <a:ext uri="{FF2B5EF4-FFF2-40B4-BE49-F238E27FC236}">
                <a16:creationId xmlns:a16="http://schemas.microsoft.com/office/drawing/2014/main" id="{761A6593-7DB5-B823-F9B5-9D9F83A63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0"/>
          <a:stretch/>
        </p:blipFill>
        <p:spPr>
          <a:xfrm>
            <a:off x="13127021" y="1133061"/>
            <a:ext cx="6436035" cy="12582939"/>
          </a:xfrm>
          <a:prstGeom prst="rect">
            <a:avLst/>
          </a:prstGeom>
        </p:spPr>
      </p:pic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2483730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465896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Votação</a:t>
            </a:r>
            <a:r>
              <a:rPr lang="it-IT" dirty="0"/>
              <a:t> </a:t>
            </a:r>
            <a:r>
              <a:rPr lang="it-IT" dirty="0" err="1"/>
              <a:t>Realizada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5292252"/>
            <a:ext cx="10744265" cy="720774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pt-BR" dirty="0"/>
              <a:t>Quando o voto for confirmado, aparecerá uma mensagem informando que o voto foi registrado. </a:t>
            </a:r>
          </a:p>
          <a:p>
            <a:r>
              <a:rPr lang="pt-BR" dirty="0"/>
              <a:t>NÃO feche o navegador nem desligue o computador. </a:t>
            </a:r>
          </a:p>
          <a:p>
            <a:r>
              <a:rPr lang="pt-BR" dirty="0"/>
              <a:t>Clique em “Fechar” para encerrar a operação de votação ou passar para a próxima cédula. </a:t>
            </a:r>
            <a:endParaRPr lang="it-IT" dirty="0"/>
          </a:p>
          <a:p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49421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 err="1"/>
              <a:t>Acesso</a:t>
            </a:r>
            <a:r>
              <a:rPr lang="it-IT" dirty="0"/>
              <a:t> </a:t>
            </a:r>
            <a:r>
              <a:rPr lang="it-IT" dirty="0" err="1"/>
              <a:t>com</a:t>
            </a:r>
            <a:r>
              <a:rPr lang="it-IT" dirty="0"/>
              <a:t> Strong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7707668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80AB331F-3B8F-B3BC-19DC-09990E5F3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3973" r="10257" b="4091"/>
          <a:stretch/>
        </p:blipFill>
        <p:spPr>
          <a:xfrm>
            <a:off x="15763460" y="2802835"/>
            <a:ext cx="4711149" cy="8209721"/>
          </a:xfrm>
          <a:prstGeom prst="rect">
            <a:avLst/>
          </a:prstGeom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2297" y="2990725"/>
            <a:ext cx="9430624" cy="835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pt-BR" dirty="0"/>
              <a:t>O que muda para aqueles que solicitaram esse módulo adicional?</a:t>
            </a:r>
            <a:endParaRPr lang="it-IT"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89388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Aute</a:t>
            </a:r>
            <a:r>
              <a:rPr lang="pt-PT" dirty="0" err="1"/>
              <a:t>nticação</a:t>
            </a:r>
            <a:r>
              <a:rPr lang="pt-PT" dirty="0"/>
              <a:t> dupla</a:t>
            </a:r>
            <a:endParaRPr lang="it-IT"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318" y="5920880"/>
            <a:ext cx="8632437" cy="5421098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Para aumentar a segurança, é usado um acesso de autenticação dupla.  Depois de inserir as credenciais, é necessário um OTP (</a:t>
            </a:r>
            <a:r>
              <a:rPr lang="pt-BR" b="1" dirty="0" err="1"/>
              <a:t>One</a:t>
            </a:r>
            <a:r>
              <a:rPr lang="pt-BR" b="1" dirty="0"/>
              <a:t> Time </a:t>
            </a:r>
            <a:r>
              <a:rPr lang="pt-BR" b="1" dirty="0" err="1"/>
              <a:t>Passoword</a:t>
            </a:r>
            <a:r>
              <a:rPr lang="pt-BR" b="1" dirty="0"/>
              <a:t>) enviado por SMS</a:t>
            </a:r>
            <a:r>
              <a:rPr lang="pt-BR" dirty="0"/>
              <a:t>.</a:t>
            </a:r>
          </a:p>
          <a:p>
            <a:r>
              <a:rPr lang="pt-BR" dirty="0"/>
              <a:t>Se por acaso você não receber o código, verifique se o número está correto ou entre em contato com o organizador imediatamente</a:t>
            </a:r>
            <a:r>
              <a:rPr lang="pt-BR" sz="2000" cap="all" dirty="0">
                <a:solidFill>
                  <a:srgbClr val="DA4141"/>
                </a:solidFill>
                <a:latin typeface="Aspekta 700"/>
              </a:rPr>
              <a:t>. </a:t>
            </a:r>
          </a:p>
          <a:p>
            <a:r>
              <a:rPr lang="pt-BR" sz="2000" cap="all" dirty="0">
                <a:solidFill>
                  <a:srgbClr val="DA4141"/>
                </a:solidFill>
                <a:latin typeface="Aspekta 700"/>
              </a:rPr>
              <a:t>Com exceção do acesso à área de votação com a senha de uso único, além do nome de usuário e da senha, o procedimento para o eleitor permanece idêntico ao descrito acima. Portanto, é possível integrar este slide com os anteriores</a:t>
            </a:r>
          </a:p>
          <a:p>
            <a:endParaRPr sz="2000" cap="all" dirty="0">
              <a:solidFill>
                <a:srgbClr val="DA4141"/>
              </a:solidFill>
              <a:latin typeface="Aspekta 700"/>
            </a:endParaRPr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275D4F92-8FDB-CF63-6C8E-D9126F44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716" y="2357977"/>
            <a:ext cx="16144875" cy="9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18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627031"/>
            <a:ext cx="7953640" cy="254954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support@eligovote.</a:t>
            </a:r>
            <a:r>
              <a:rPr lang="it-IT" u="sng">
                <a:solidFill>
                  <a:schemeClr val="bg1"/>
                </a:solidFill>
              </a:rPr>
              <a:t>com 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br>
              <a:rPr lang="it-IT" u="sng" dirty="0">
                <a:solidFill>
                  <a:schemeClr val="bg1"/>
                </a:solidFill>
              </a:rPr>
            </a:br>
            <a:r>
              <a:rPr lang="it-IT" dirty="0"/>
              <a:t>Copyright © 2024 ELIGO | ID Technology S.r.l. </a:t>
            </a:r>
            <a:br>
              <a:rPr lang="it-IT" dirty="0"/>
            </a:br>
            <a:r>
              <a:rPr lang="it-IT" dirty="0"/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pt-BR" dirty="0">
                <a:latin typeface="Aspekta 600"/>
              </a:rPr>
              <a:t>Guia prático de votação a ser usado como exemplo/modelo de apresentação</a:t>
            </a:r>
            <a:endParaRPr lang="it-IT" dirty="0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Votar pelo </a:t>
            </a:r>
            <a:r>
              <a:rPr lang="it-IT" dirty="0" err="1"/>
              <a:t>computador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</a:t>
            </a:r>
            <a:r>
              <a:rPr lang="pt-PT" dirty="0"/>
              <a:t>com as credenciais de acesso.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88714" y="6816055"/>
            <a:ext cx="9279450" cy="489941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Alguns dias antes da votação, você receberá por </a:t>
            </a:r>
            <a:r>
              <a:rPr lang="pt-BR" dirty="0" err="1"/>
              <a:t>email</a:t>
            </a:r>
            <a:r>
              <a:rPr lang="pt-BR" dirty="0"/>
              <a:t> suas credenciais de login (nome de usuário e senha) e o link para fazer login na área de votação (botão </a:t>
            </a:r>
            <a:r>
              <a:rPr lang="pt-BR" i="1" dirty="0"/>
              <a:t>Entrar</a:t>
            </a:r>
            <a:r>
              <a:rPr lang="pt-BR" dirty="0"/>
              <a:t>). Você só poderá fazer login quando a votação estiver aberta, nos horários indicados no </a:t>
            </a:r>
            <a:r>
              <a:rPr lang="pt-BR" dirty="0" err="1"/>
              <a:t>email</a:t>
            </a:r>
            <a:r>
              <a:rPr lang="pt-BR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Assunto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– </a:t>
            </a:r>
            <a:r>
              <a:rPr lang="en-US" i="1" dirty="0" err="1"/>
              <a:t>Credenciais</a:t>
            </a:r>
            <a:r>
              <a:rPr lang="en-US" i="1" dirty="0"/>
              <a:t> de </a:t>
            </a:r>
            <a:r>
              <a:rPr lang="en-US" i="1" dirty="0" err="1"/>
              <a:t>NomeSobrenome</a:t>
            </a:r>
            <a:r>
              <a:rPr lang="en-US" i="1" dirty="0"/>
              <a:t>- </a:t>
            </a:r>
            <a:r>
              <a:rPr lang="en-US" i="1" dirty="0" err="1"/>
              <a:t>Título</a:t>
            </a:r>
            <a:r>
              <a:rPr lang="en-US" i="1" dirty="0"/>
              <a:t> da </a:t>
            </a:r>
            <a:r>
              <a:rPr lang="en-US" i="1" dirty="0" err="1"/>
              <a:t>Votação</a:t>
            </a:r>
            <a:br>
              <a:rPr lang="en-US" i="1" dirty="0"/>
            </a:br>
            <a:r>
              <a:rPr lang="en-US" dirty="0" err="1"/>
              <a:t>Remetente</a:t>
            </a:r>
            <a:r>
              <a:rPr lang="en-US" dirty="0"/>
              <a:t>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 dirty="0"/>
          </a:p>
          <a:p>
            <a:endParaRPr lang="it-IT" dirty="0"/>
          </a:p>
        </p:txBody>
      </p:sp>
      <p:pic>
        <p:nvPicPr>
          <p:cNvPr id="2" name="Immagine 1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B2C94C5C-1A2B-39B8-3AE1-6954FDEE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244431EA-3C07-3166-DDC2-6C9A925F4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194" y="3348135"/>
            <a:ext cx="8863338" cy="75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0D5B1F43-D3E5-CEFF-A383-1AEE54004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3" r="11147" b="1832"/>
          <a:stretch/>
        </p:blipFill>
        <p:spPr>
          <a:xfrm>
            <a:off x="11251111" y="4555519"/>
            <a:ext cx="12623586" cy="5354045"/>
          </a:xfrm>
          <a:prstGeom prst="rect">
            <a:avLst/>
          </a:prstGeom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pt-BR" dirty="0"/>
              <a:t>Acesse a área de votação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842522"/>
            <a:ext cx="9763061" cy="252184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Insira</a:t>
            </a:r>
            <a:r>
              <a:rPr lang="en-US" dirty="0"/>
              <a:t> </a:t>
            </a:r>
            <a:r>
              <a:rPr lang="en-US" b="1" dirty="0" err="1"/>
              <a:t>nome</a:t>
            </a:r>
            <a:r>
              <a:rPr lang="en-US" b="1" dirty="0"/>
              <a:t> de </a:t>
            </a:r>
            <a:r>
              <a:rPr lang="en-US" b="1" dirty="0" err="1"/>
              <a:t>usuário</a:t>
            </a:r>
            <a:r>
              <a:rPr lang="en-US" b="1" dirty="0"/>
              <a:t> e </a:t>
            </a:r>
            <a:r>
              <a:rPr lang="en-US" b="1" dirty="0" err="1"/>
              <a:t>senha</a:t>
            </a:r>
            <a:r>
              <a:rPr lang="en-US" b="1" dirty="0"/>
              <a:t> </a:t>
            </a:r>
            <a:r>
              <a:rPr lang="en-US" dirty="0" err="1"/>
              <a:t>recebidos</a:t>
            </a:r>
            <a:r>
              <a:rPr lang="en-US" dirty="0"/>
              <a:t> </a:t>
            </a:r>
            <a:r>
              <a:rPr lang="pt-BR" dirty="0"/>
              <a:t>no formulário no canto superior direito</a:t>
            </a:r>
          </a:p>
          <a:p>
            <a:r>
              <a:rPr lang="pt-BR" dirty="0"/>
              <a:t>Se estiver inserindo as credenciais de login com "copiar/colar", tome cuidado para copiar apenas os caracteres sem o espaço antes e/ou depois.</a:t>
            </a:r>
            <a:endParaRPr lang="en-US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70460E12-1897-D60B-7FFE-1ED7F085F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sp>
        <p:nvSpPr>
          <p:cNvPr id="2" name="Intestazione">
            <a:extLst>
              <a:ext uri="{FF2B5EF4-FFF2-40B4-BE49-F238E27FC236}">
                <a16:creationId xmlns:a16="http://schemas.microsoft.com/office/drawing/2014/main" id="{F74DDC07-1D6F-18F5-B078-C8BC7C30F38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966788" y="2817813"/>
            <a:ext cx="3716337" cy="70961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9FA08885-E113-4098-7FDD-8D030B68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10913" r="2228"/>
          <a:stretch/>
        </p:blipFill>
        <p:spPr>
          <a:xfrm>
            <a:off x="11643870" y="4522463"/>
            <a:ext cx="12245008" cy="5233954"/>
          </a:xfrm>
          <a:prstGeom prst="rect">
            <a:avLst/>
          </a:prstGeom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Expresse</a:t>
            </a:r>
            <a:r>
              <a:rPr lang="it-IT" dirty="0"/>
              <a:t> </a:t>
            </a:r>
            <a:r>
              <a:rPr lang="it-IT" dirty="0" err="1"/>
              <a:t>seu</a:t>
            </a:r>
            <a:r>
              <a:rPr lang="it-IT" dirty="0"/>
              <a:t>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24204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A cédula (ou cédulas) a serem votadas serão exibidas.</a:t>
            </a:r>
            <a:br>
              <a:rPr lang="en-US" dirty="0"/>
            </a:br>
            <a:br>
              <a:rPr lang="en-US" dirty="0"/>
            </a:br>
            <a:r>
              <a:rPr lang="pt-BR" dirty="0"/>
              <a:t>Para votar, selecione o botão relacionado ao candidato de sua escolha para atribuir sua(s) preferência(s).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Selecionar</a:t>
            </a:r>
            <a:r>
              <a:rPr lang="en-US" dirty="0"/>
              <a:t> </a:t>
            </a:r>
            <a:r>
              <a:rPr lang="pt-BR" dirty="0"/>
              <a:t>novamente para desmarcar o candidato e selecionar outro. Clique em “Voto"</a:t>
            </a:r>
            <a:endParaRPr lang="en-US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3D5AD67F-C3F4-6C5C-AAA7-9989936F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7F7CFC13-334E-7CAE-7B26-C6FFF787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9478"/>
          <a:stretch/>
        </p:blipFill>
        <p:spPr>
          <a:xfrm>
            <a:off x="11645370" y="3697357"/>
            <a:ext cx="12372675" cy="6917634"/>
          </a:xfrm>
          <a:prstGeom prst="rect">
            <a:avLst/>
          </a:prstGeom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</a:p>
          <a:p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Confirme</a:t>
            </a:r>
            <a:r>
              <a:rPr lang="it-IT" dirty="0"/>
              <a:t> o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09892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Depois que o voto é dado, a página de resumo do voto é apresentada, como no exemplo de tela ao lado.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O voto só é inserido na urna digital após essa etapa.  </a:t>
            </a:r>
          </a:p>
          <a:p>
            <a:r>
              <a:rPr lang="pt-BR" dirty="0"/>
              <a:t>Ao clicar em "</a:t>
            </a:r>
            <a:r>
              <a:rPr lang="pt-BR" b="1" dirty="0"/>
              <a:t>Confirmar voto</a:t>
            </a:r>
            <a:r>
              <a:rPr lang="pt-BR" dirty="0"/>
              <a:t>", o voto se torna inalterável.</a:t>
            </a:r>
            <a:endParaRPr lang="en-US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318E8979-34D7-807E-7B30-CD514CAC9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</a:p>
          <a:p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Votação</a:t>
            </a:r>
            <a:r>
              <a:rPr lang="it-IT" dirty="0"/>
              <a:t> </a:t>
            </a:r>
            <a:r>
              <a:rPr lang="it-IT" dirty="0" err="1"/>
              <a:t>Realizada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497328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Quando o voto for confirmado, aparecerá uma mensagem informando que o voto foi registrado. </a:t>
            </a:r>
          </a:p>
          <a:p>
            <a:r>
              <a:rPr lang="pt-BR" dirty="0"/>
              <a:t>NÃO feche o navegador nem desligue o computador. </a:t>
            </a:r>
          </a:p>
          <a:p>
            <a:r>
              <a:rPr lang="pt-BR" dirty="0"/>
              <a:t>Clique em “Fechar” para encerrar a operação de votação ou passar para a próxima cédula. </a:t>
            </a:r>
            <a:endParaRPr lang="it-IT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DE2EA7A5-A12C-2146-2AAA-D3E37DD9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9CADA3BD-8394-76D9-3982-56ED63573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650" r="15997" b="5062"/>
          <a:stretch/>
        </p:blipFill>
        <p:spPr>
          <a:xfrm>
            <a:off x="11747696" y="3402975"/>
            <a:ext cx="12025605" cy="74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Votar pelo Smartphone</a:t>
            </a:r>
          </a:p>
        </p:txBody>
      </p:sp>
    </p:spTree>
    <p:extLst>
      <p:ext uri="{BB962C8B-B14F-4D97-AF65-F5344CB8AC3E}">
        <p14:creationId xmlns:p14="http://schemas.microsoft.com/office/powerpoint/2010/main" val="19368761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Gruppi_x0020_di_x0020_destinatari xmlns="5f79eabc-2707-4083-b50e-08cb8a10c131" xsi:nil="true"/>
    <_ModernAudienceTargetUserField xmlns="5f79eabc-2707-4083-b50e-08cb8a10c131">
      <UserInfo>
        <DisplayName/>
        <AccountId xsi:nil="true"/>
        <AccountType/>
      </UserInfo>
    </_ModernAudienceTargetUserField>
    <lcf76f155ced4ddcb4097134ff3c332f xmlns="5f79eabc-2707-4083-b50e-08cb8a10c1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33E8217D9D224392D16130CD0C26C0" ma:contentTypeVersion="18" ma:contentTypeDescription="Creare un nuovo documento." ma:contentTypeScope="" ma:versionID="d6e8affb7de27b97e29868178fc804c5">
  <xsd:schema xmlns:xsd="http://www.w3.org/2001/XMLSchema" xmlns:xs="http://www.w3.org/2001/XMLSchema" xmlns:p="http://schemas.microsoft.com/office/2006/metadata/properties" xmlns:ns2="5f79eabc-2707-4083-b50e-08cb8a10c131" xmlns:ns3="07e8e6a0-de1b-4f42-8e7c-f08932d818fe" targetNamespace="http://schemas.microsoft.com/office/2006/metadata/properties" ma:root="true" ma:fieldsID="3780f5028386677224194b480b847de7" ns2:_="" ns3:_="">
    <xsd:import namespace="5f79eabc-2707-4083-b50e-08cb8a10c131"/>
    <xsd:import namespace="07e8e6a0-de1b-4f42-8e7c-f08932d818fe"/>
    <xsd:element name="properties">
      <xsd:complexType>
        <xsd:sequence>
          <xsd:element name="documentManagement">
            <xsd:complexType>
              <xsd:all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9eabc-2707-4083-b50e-08cb8a10c131" elementFormDefault="qualified">
    <xsd:import namespace="http://schemas.microsoft.com/office/2006/documentManagement/types"/>
    <xsd:import namespace="http://schemas.microsoft.com/office/infopath/2007/PartnerControls"/>
    <xsd:element name="Gruppi_x0020_di_x0020_destinatari" ma:index="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9" nillable="true" ma:displayName="Gruppo di destinatari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0" nillable="true" ma:displayName="ID gruppi di destinatari" ma:list="{48cc1101-d23f-4735-9886-5dc6414546f6}" ma:internalName="_ModernAudienceAadObjectIds" ma:readOnly="true" ma:showField="_AadObjectIdForUser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5B14A-CF6D-45CB-BB86-4B389F6528DA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7e8e6a0-de1b-4f42-8e7c-f08932d818fe"/>
    <ds:schemaRef ds:uri="5f79eabc-2707-4083-b50e-08cb8a10c131"/>
  </ds:schemaRefs>
</ds:datastoreItem>
</file>

<file path=customXml/itemProps2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247AB-2018-4CB9-80D1-CFDE028E1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9eabc-2707-4083-b50e-08cb8a10c131"/>
    <ds:schemaRef ds:uri="07e8e6a0-de1b-4f42-8e7c-f08932d81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794</Words>
  <Application>Microsoft Office PowerPoint</Application>
  <PresentationFormat>Personalizzato</PresentationFormat>
  <Paragraphs>77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Aspekta 400</vt:lpstr>
      <vt:lpstr>Aspekta 500</vt:lpstr>
      <vt:lpstr>Aspekta 550</vt:lpstr>
      <vt:lpstr>Aspekta 600</vt:lpstr>
      <vt:lpstr>Aspekta 700</vt:lpstr>
      <vt:lpstr>Helvetica Neue</vt:lpstr>
      <vt:lpstr>Roboto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Nino</dc:creator>
  <cp:lastModifiedBy>Anna Nino</cp:lastModifiedBy>
  <cp:revision>187</cp:revision>
  <cp:lastPrinted>2024-06-21T12:49:06Z</cp:lastPrinted>
  <dcterms:modified xsi:type="dcterms:W3CDTF">2024-06-21T14:01:52Z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0x010100EC33E8217D9D224392D16130CD0C26C0</vt:lpwstr>
  </property>
  <property fmtid="{D5CDD505-2E9C-101B-9397-08002B2CF9AE}" pid="3" name="MediaServiceImageTags">
    <vt:lpwstr/>
  </property>
</Properties>
</file>